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1e3049c9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1e3049c9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1e3049c9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1e3049c9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1e3049c9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1e3049c9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1e3049c9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1e3049c9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1e3049c9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1e3049c9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1e3049c9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1e3049c9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1e3049c9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1e3049c9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1e3049c9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1e3049c9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1e3049c9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1e3049c9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1e3049c9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1e3049c9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1e3049c9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1e3049c9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1e3049c9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1e3049c9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1e3049c9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1e3049c9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1e3049c9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1e3049c9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www.kaggle.com/datasets/sonujha090/bank-marketing?select=bank-full.csv" TargetMode="External"/><Relationship Id="rId4" Type="http://schemas.openxmlformats.org/officeDocument/2006/relationships/image" Target="../media/image13.jp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Gradient-based optimization algorithms on binary Cross-Entropy loss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8" name="Google Shape;138;p17"/>
          <p:cNvPicPr preferRelativeResize="0"/>
          <p:nvPr/>
        </p:nvPicPr>
        <p:blipFill>
          <a:blip r:embed="rId4">
            <a:alphaModFix/>
          </a:blip>
          <a:stretch>
            <a:fillRect/>
          </a:stretch>
        </p:blipFill>
        <p:spPr>
          <a:xfrm>
            <a:off x="5166300" y="1641050"/>
            <a:ext cx="3487250" cy="197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6"/>
          <p:cNvPicPr preferRelativeResize="0"/>
          <p:nvPr/>
        </p:nvPicPr>
        <p:blipFill>
          <a:blip r:embed="rId3">
            <a:alphaModFix/>
          </a:blip>
          <a:stretch>
            <a:fillRect/>
          </a:stretch>
        </p:blipFill>
        <p:spPr>
          <a:xfrm>
            <a:off x="267200" y="725800"/>
            <a:ext cx="4169500" cy="2487150"/>
          </a:xfrm>
          <a:prstGeom prst="rect">
            <a:avLst/>
          </a:prstGeom>
          <a:noFill/>
          <a:ln>
            <a:noFill/>
          </a:ln>
        </p:spPr>
      </p:pic>
      <p:pic>
        <p:nvPicPr>
          <p:cNvPr id="230" name="Google Shape;230;p26"/>
          <p:cNvPicPr preferRelativeResize="0"/>
          <p:nvPr/>
        </p:nvPicPr>
        <p:blipFill>
          <a:blip r:embed="rId4">
            <a:alphaModFix/>
          </a:blip>
          <a:stretch>
            <a:fillRect/>
          </a:stretch>
        </p:blipFill>
        <p:spPr>
          <a:xfrm>
            <a:off x="4621300" y="725800"/>
            <a:ext cx="4169500" cy="2487150"/>
          </a:xfrm>
          <a:prstGeom prst="rect">
            <a:avLst/>
          </a:prstGeom>
          <a:noFill/>
          <a:ln>
            <a:noFill/>
          </a:ln>
        </p:spPr>
      </p:pic>
      <p:sp>
        <p:nvSpPr>
          <p:cNvPr id="231" name="Google Shape;231;p26"/>
          <p:cNvSpPr txBox="1"/>
          <p:nvPr/>
        </p:nvSpPr>
        <p:spPr>
          <a:xfrm>
            <a:off x="385075" y="236975"/>
            <a:ext cx="3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SGD WITH MINI-BATCHING (Continued…)</a:t>
            </a:r>
            <a:endParaRPr b="1">
              <a:latin typeface="Lato"/>
              <a:ea typeface="Lato"/>
              <a:cs typeface="Lato"/>
              <a:sym typeface="Lato"/>
            </a:endParaRPr>
          </a:p>
        </p:txBody>
      </p:sp>
      <p:sp>
        <p:nvSpPr>
          <p:cNvPr id="232" name="Google Shape;232;p26"/>
          <p:cNvSpPr txBox="1"/>
          <p:nvPr/>
        </p:nvSpPr>
        <p:spPr>
          <a:xfrm>
            <a:off x="752700" y="3435975"/>
            <a:ext cx="754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When we increase the sample size or batch size, it should estimate the actual true gradient in a better manner. From the histograms above, we can observe that the variance of estimated gradient has decreased, though neither of them gives us the unbiased estimate of the true gradient, because the distribution is multimodal and they neither show maximum concentration at zero nor show a steep diminish after zero.    </a:t>
            </a:r>
            <a:endParaRPr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nvSpPr>
        <p:spPr>
          <a:xfrm>
            <a:off x="385075" y="236975"/>
            <a:ext cx="47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AVERAGE STOCHASTIC GRADIENT DESCENT (ASGD)</a:t>
            </a:r>
            <a:endParaRPr b="1">
              <a:latin typeface="Lato"/>
              <a:ea typeface="Lato"/>
              <a:cs typeface="Lato"/>
              <a:sym typeface="Lato"/>
            </a:endParaRPr>
          </a:p>
        </p:txBody>
      </p:sp>
      <p:sp>
        <p:nvSpPr>
          <p:cNvPr id="238" name="Google Shape;238;p27"/>
          <p:cNvSpPr txBox="1"/>
          <p:nvPr/>
        </p:nvSpPr>
        <p:spPr>
          <a:xfrm>
            <a:off x="6655875" y="780575"/>
            <a:ext cx="2411400" cy="39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282829"/>
                </a:solidFill>
                <a:highlight>
                  <a:srgbClr val="FFFFFF"/>
                </a:highlight>
                <a:latin typeface="Roboto"/>
                <a:ea typeface="Roboto"/>
                <a:cs typeface="Roboto"/>
                <a:sym typeface="Roboto"/>
              </a:rPr>
              <a:t>The averaging is used to reduce the effect of noise. Namely, in practice, your gradient descent may get close to the optimal, but not really converge to it, instead oscillating around the optimal. In this case, averaging the results of stochastic gradient descent will give you a solution more likely to be closer to the optimum.</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rPr lang="en" sz="1150">
                <a:solidFill>
                  <a:srgbClr val="282829"/>
                </a:solidFill>
                <a:highlight>
                  <a:srgbClr val="FFFFFF"/>
                </a:highlight>
                <a:latin typeface="Roboto"/>
                <a:ea typeface="Roboto"/>
                <a:cs typeface="Roboto"/>
                <a:sym typeface="Roboto"/>
              </a:rPr>
              <a:t>The basic idea is to use the SGD update rule,</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rPr lang="en" sz="1150">
                <a:solidFill>
                  <a:srgbClr val="282829"/>
                </a:solidFill>
                <a:highlight>
                  <a:srgbClr val="FFFFFF"/>
                </a:highlight>
                <a:latin typeface="Roboto"/>
                <a:ea typeface="Roboto"/>
                <a:cs typeface="Roboto"/>
                <a:sym typeface="Roboto"/>
              </a:rPr>
              <a:t>and take the output as the average output of SGD,</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p:txBody>
      </p:sp>
      <p:pic>
        <p:nvPicPr>
          <p:cNvPr id="239" name="Google Shape;239;p27"/>
          <p:cNvPicPr preferRelativeResize="0"/>
          <p:nvPr/>
        </p:nvPicPr>
        <p:blipFill>
          <a:blip r:embed="rId3">
            <a:alphaModFix/>
          </a:blip>
          <a:stretch>
            <a:fillRect/>
          </a:stretch>
        </p:blipFill>
        <p:spPr>
          <a:xfrm>
            <a:off x="7358400" y="4145300"/>
            <a:ext cx="851200" cy="469350"/>
          </a:xfrm>
          <a:prstGeom prst="rect">
            <a:avLst/>
          </a:prstGeom>
          <a:noFill/>
          <a:ln>
            <a:noFill/>
          </a:ln>
        </p:spPr>
      </p:pic>
      <p:pic>
        <p:nvPicPr>
          <p:cNvPr id="240" name="Google Shape;240;p27"/>
          <p:cNvPicPr preferRelativeResize="0"/>
          <p:nvPr/>
        </p:nvPicPr>
        <p:blipFill>
          <a:blip r:embed="rId4">
            <a:alphaModFix/>
          </a:blip>
          <a:stretch>
            <a:fillRect/>
          </a:stretch>
        </p:blipFill>
        <p:spPr>
          <a:xfrm>
            <a:off x="7136300" y="3312900"/>
            <a:ext cx="1345600" cy="195875"/>
          </a:xfrm>
          <a:prstGeom prst="rect">
            <a:avLst/>
          </a:prstGeom>
          <a:noFill/>
          <a:ln>
            <a:noFill/>
          </a:ln>
        </p:spPr>
      </p:pic>
      <p:pic>
        <p:nvPicPr>
          <p:cNvPr id="241" name="Google Shape;241;p27"/>
          <p:cNvPicPr preferRelativeResize="0"/>
          <p:nvPr/>
        </p:nvPicPr>
        <p:blipFill>
          <a:blip r:embed="rId5">
            <a:alphaModFix/>
          </a:blip>
          <a:stretch>
            <a:fillRect/>
          </a:stretch>
        </p:blipFill>
        <p:spPr>
          <a:xfrm>
            <a:off x="27425" y="659000"/>
            <a:ext cx="2566325" cy="2087000"/>
          </a:xfrm>
          <a:prstGeom prst="rect">
            <a:avLst/>
          </a:prstGeom>
          <a:noFill/>
          <a:ln>
            <a:noFill/>
          </a:ln>
        </p:spPr>
      </p:pic>
      <p:pic>
        <p:nvPicPr>
          <p:cNvPr id="242" name="Google Shape;242;p27"/>
          <p:cNvPicPr preferRelativeResize="0"/>
          <p:nvPr/>
        </p:nvPicPr>
        <p:blipFill>
          <a:blip r:embed="rId6">
            <a:alphaModFix/>
          </a:blip>
          <a:stretch>
            <a:fillRect/>
          </a:stretch>
        </p:blipFill>
        <p:spPr>
          <a:xfrm>
            <a:off x="-6975" y="3230218"/>
            <a:ext cx="2566325" cy="1864033"/>
          </a:xfrm>
          <a:prstGeom prst="rect">
            <a:avLst/>
          </a:prstGeom>
          <a:noFill/>
          <a:ln>
            <a:noFill/>
          </a:ln>
        </p:spPr>
      </p:pic>
      <p:pic>
        <p:nvPicPr>
          <p:cNvPr id="243" name="Google Shape;243;p27"/>
          <p:cNvPicPr preferRelativeResize="0"/>
          <p:nvPr/>
        </p:nvPicPr>
        <p:blipFill>
          <a:blip r:embed="rId7">
            <a:alphaModFix/>
          </a:blip>
          <a:stretch>
            <a:fillRect/>
          </a:stretch>
        </p:blipFill>
        <p:spPr>
          <a:xfrm>
            <a:off x="3092750" y="637175"/>
            <a:ext cx="2939441" cy="2087000"/>
          </a:xfrm>
          <a:prstGeom prst="rect">
            <a:avLst/>
          </a:prstGeom>
          <a:noFill/>
          <a:ln>
            <a:noFill/>
          </a:ln>
        </p:spPr>
      </p:pic>
      <p:pic>
        <p:nvPicPr>
          <p:cNvPr id="244" name="Google Shape;244;p27"/>
          <p:cNvPicPr preferRelativeResize="0"/>
          <p:nvPr/>
        </p:nvPicPr>
        <p:blipFill>
          <a:blip r:embed="rId8">
            <a:alphaModFix/>
          </a:blip>
          <a:stretch>
            <a:fillRect/>
          </a:stretch>
        </p:blipFill>
        <p:spPr>
          <a:xfrm>
            <a:off x="3395824" y="3203272"/>
            <a:ext cx="2566325" cy="1864028"/>
          </a:xfrm>
          <a:prstGeom prst="rect">
            <a:avLst/>
          </a:prstGeom>
          <a:noFill/>
          <a:ln>
            <a:noFill/>
          </a:ln>
        </p:spPr>
      </p:pic>
      <p:sp>
        <p:nvSpPr>
          <p:cNvPr id="245" name="Google Shape;245;p27"/>
          <p:cNvSpPr/>
          <p:nvPr/>
        </p:nvSpPr>
        <p:spPr>
          <a:xfrm>
            <a:off x="2734150" y="2571750"/>
            <a:ext cx="745200" cy="7698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txBox="1"/>
          <p:nvPr/>
        </p:nvSpPr>
        <p:spPr>
          <a:xfrm>
            <a:off x="2795900" y="2809825"/>
            <a:ext cx="74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88.5285 %</a:t>
            </a:r>
            <a:endParaRPr sz="800">
              <a:latin typeface="Lato"/>
              <a:ea typeface="Lato"/>
              <a:cs typeface="Lato"/>
              <a:sym typeface="Lato"/>
            </a:endParaRPr>
          </a:p>
        </p:txBody>
      </p:sp>
      <p:sp>
        <p:nvSpPr>
          <p:cNvPr id="247" name="Google Shape;247;p27"/>
          <p:cNvSpPr/>
          <p:nvPr/>
        </p:nvSpPr>
        <p:spPr>
          <a:xfrm rot="-2136977">
            <a:off x="1990568" y="2750273"/>
            <a:ext cx="660938" cy="400113"/>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ADAPTIVE GRADIENT ALGORITHM (AdaGrad)</a:t>
            </a:r>
            <a:endParaRPr b="1">
              <a:latin typeface="Lato"/>
              <a:ea typeface="Lato"/>
              <a:cs typeface="Lato"/>
              <a:sym typeface="Lato"/>
            </a:endParaRPr>
          </a:p>
        </p:txBody>
      </p:sp>
      <p:pic>
        <p:nvPicPr>
          <p:cNvPr id="253" name="Google Shape;253;p28"/>
          <p:cNvPicPr preferRelativeResize="0"/>
          <p:nvPr/>
        </p:nvPicPr>
        <p:blipFill>
          <a:blip r:embed="rId3">
            <a:alphaModFix/>
          </a:blip>
          <a:stretch>
            <a:fillRect/>
          </a:stretch>
        </p:blipFill>
        <p:spPr>
          <a:xfrm>
            <a:off x="-13925" y="815425"/>
            <a:ext cx="2814350" cy="2003200"/>
          </a:xfrm>
          <a:prstGeom prst="rect">
            <a:avLst/>
          </a:prstGeom>
          <a:noFill/>
          <a:ln>
            <a:noFill/>
          </a:ln>
        </p:spPr>
      </p:pic>
      <p:pic>
        <p:nvPicPr>
          <p:cNvPr id="254" name="Google Shape;254;p28"/>
          <p:cNvPicPr preferRelativeResize="0"/>
          <p:nvPr/>
        </p:nvPicPr>
        <p:blipFill>
          <a:blip r:embed="rId4">
            <a:alphaModFix/>
          </a:blip>
          <a:stretch>
            <a:fillRect/>
          </a:stretch>
        </p:blipFill>
        <p:spPr>
          <a:xfrm>
            <a:off x="3522950" y="815425"/>
            <a:ext cx="2700350" cy="2003200"/>
          </a:xfrm>
          <a:prstGeom prst="rect">
            <a:avLst/>
          </a:prstGeom>
          <a:noFill/>
          <a:ln>
            <a:noFill/>
          </a:ln>
        </p:spPr>
      </p:pic>
      <p:pic>
        <p:nvPicPr>
          <p:cNvPr id="255" name="Google Shape;255;p28"/>
          <p:cNvPicPr preferRelativeResize="0"/>
          <p:nvPr/>
        </p:nvPicPr>
        <p:blipFill>
          <a:blip r:embed="rId5">
            <a:alphaModFix/>
          </a:blip>
          <a:stretch>
            <a:fillRect/>
          </a:stretch>
        </p:blipFill>
        <p:spPr>
          <a:xfrm>
            <a:off x="3507150" y="3301675"/>
            <a:ext cx="2716150" cy="1875750"/>
          </a:xfrm>
          <a:prstGeom prst="rect">
            <a:avLst/>
          </a:prstGeom>
          <a:noFill/>
          <a:ln>
            <a:noFill/>
          </a:ln>
        </p:spPr>
      </p:pic>
      <p:pic>
        <p:nvPicPr>
          <p:cNvPr id="256" name="Google Shape;256;p28"/>
          <p:cNvPicPr preferRelativeResize="0"/>
          <p:nvPr/>
        </p:nvPicPr>
        <p:blipFill>
          <a:blip r:embed="rId6">
            <a:alphaModFix/>
          </a:blip>
          <a:stretch>
            <a:fillRect/>
          </a:stretch>
        </p:blipFill>
        <p:spPr>
          <a:xfrm>
            <a:off x="0" y="3330775"/>
            <a:ext cx="2772725" cy="1888925"/>
          </a:xfrm>
          <a:prstGeom prst="rect">
            <a:avLst/>
          </a:prstGeom>
          <a:noFill/>
          <a:ln>
            <a:noFill/>
          </a:ln>
        </p:spPr>
      </p:pic>
      <p:sp>
        <p:nvSpPr>
          <p:cNvPr id="257" name="Google Shape;257;p28"/>
          <p:cNvSpPr/>
          <p:nvPr/>
        </p:nvSpPr>
        <p:spPr>
          <a:xfrm>
            <a:off x="2924900" y="2531875"/>
            <a:ext cx="745200" cy="7698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nvSpPr>
        <p:spPr>
          <a:xfrm>
            <a:off x="2986225" y="2762875"/>
            <a:ext cx="74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89.9292 %</a:t>
            </a:r>
            <a:endParaRPr sz="800">
              <a:latin typeface="Lato"/>
              <a:ea typeface="Lato"/>
              <a:cs typeface="Lato"/>
              <a:sym typeface="Lato"/>
            </a:endParaRPr>
          </a:p>
        </p:txBody>
      </p:sp>
      <p:sp>
        <p:nvSpPr>
          <p:cNvPr id="259" name="Google Shape;259;p28"/>
          <p:cNvSpPr/>
          <p:nvPr/>
        </p:nvSpPr>
        <p:spPr>
          <a:xfrm rot="8583021">
            <a:off x="3782090" y="2757361"/>
            <a:ext cx="474120" cy="426721"/>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6495575" y="892100"/>
            <a:ext cx="2564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rPr>
              <a:t>Adaptive Gradient Algorithm (Adagrad) is an algorithm for gradient-based optimization. The learning rate is adapted component-wise to the parameters by incorporating knowledge of past observations.  It performs larger updates (e.g. high learning rates) for those parameters that are related to infrequent features and smaller updates (i.e. low learning rates) for frequent one. It performs smaller updates As a result, it is well-suited when dealing with sparse data (NLP or image recognition) Each parameter has its own learning rate that improves performance on problems with sparse gradients.</a:t>
            </a:r>
            <a:endParaRPr sz="1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blip>
          <a:stretch>
            <a:fillRect/>
          </a:stretch>
        </p:blipFill>
        <p:spPr>
          <a:xfrm>
            <a:off x="290425" y="718050"/>
            <a:ext cx="4071950" cy="2592875"/>
          </a:xfrm>
          <a:prstGeom prst="rect">
            <a:avLst/>
          </a:prstGeom>
          <a:noFill/>
          <a:ln>
            <a:noFill/>
          </a:ln>
        </p:spPr>
      </p:pic>
      <p:pic>
        <p:nvPicPr>
          <p:cNvPr id="266" name="Google Shape;266;p29"/>
          <p:cNvPicPr preferRelativeResize="0"/>
          <p:nvPr/>
        </p:nvPicPr>
        <p:blipFill>
          <a:blip r:embed="rId4">
            <a:alphaModFix/>
          </a:blip>
          <a:stretch>
            <a:fillRect/>
          </a:stretch>
        </p:blipFill>
        <p:spPr>
          <a:xfrm>
            <a:off x="4955225" y="750075"/>
            <a:ext cx="3945978" cy="2560850"/>
          </a:xfrm>
          <a:prstGeom prst="rect">
            <a:avLst/>
          </a:prstGeom>
          <a:noFill/>
          <a:ln>
            <a:noFill/>
          </a:ln>
        </p:spPr>
      </p:pic>
      <p:sp>
        <p:nvSpPr>
          <p:cNvPr id="267" name="Google Shape;267;p29"/>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AdaGrad (Continued…)</a:t>
            </a:r>
            <a:endParaRPr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ROOT MEAN SQUARE PROPAGATION</a:t>
            </a:r>
            <a:r>
              <a:rPr b="1" lang="en">
                <a:latin typeface="Lato"/>
                <a:ea typeface="Lato"/>
                <a:cs typeface="Lato"/>
                <a:sym typeface="Lato"/>
              </a:rPr>
              <a:t> (RMSProp)</a:t>
            </a:r>
            <a:endParaRPr b="1">
              <a:latin typeface="Lato"/>
              <a:ea typeface="Lato"/>
              <a:cs typeface="Lato"/>
              <a:sym typeface="Lato"/>
            </a:endParaRPr>
          </a:p>
        </p:txBody>
      </p:sp>
      <p:pic>
        <p:nvPicPr>
          <p:cNvPr id="273" name="Google Shape;273;p30"/>
          <p:cNvPicPr preferRelativeResize="0"/>
          <p:nvPr/>
        </p:nvPicPr>
        <p:blipFill>
          <a:blip r:embed="rId3">
            <a:alphaModFix/>
          </a:blip>
          <a:stretch>
            <a:fillRect/>
          </a:stretch>
        </p:blipFill>
        <p:spPr>
          <a:xfrm>
            <a:off x="-6800" y="835700"/>
            <a:ext cx="2736125" cy="1933000"/>
          </a:xfrm>
          <a:prstGeom prst="rect">
            <a:avLst/>
          </a:prstGeom>
          <a:noFill/>
          <a:ln>
            <a:noFill/>
          </a:ln>
        </p:spPr>
      </p:pic>
      <p:pic>
        <p:nvPicPr>
          <p:cNvPr id="274" name="Google Shape;274;p30"/>
          <p:cNvPicPr preferRelativeResize="0"/>
          <p:nvPr/>
        </p:nvPicPr>
        <p:blipFill>
          <a:blip r:embed="rId4">
            <a:alphaModFix/>
          </a:blip>
          <a:stretch>
            <a:fillRect/>
          </a:stretch>
        </p:blipFill>
        <p:spPr>
          <a:xfrm>
            <a:off x="3692937" y="835700"/>
            <a:ext cx="2736140" cy="1933000"/>
          </a:xfrm>
          <a:prstGeom prst="rect">
            <a:avLst/>
          </a:prstGeom>
          <a:noFill/>
          <a:ln>
            <a:noFill/>
          </a:ln>
        </p:spPr>
      </p:pic>
      <p:pic>
        <p:nvPicPr>
          <p:cNvPr id="275" name="Google Shape;275;p30"/>
          <p:cNvPicPr preferRelativeResize="0"/>
          <p:nvPr/>
        </p:nvPicPr>
        <p:blipFill>
          <a:blip r:embed="rId5">
            <a:alphaModFix/>
          </a:blip>
          <a:stretch>
            <a:fillRect/>
          </a:stretch>
        </p:blipFill>
        <p:spPr>
          <a:xfrm>
            <a:off x="3724075" y="3195775"/>
            <a:ext cx="2725250" cy="1933000"/>
          </a:xfrm>
          <a:prstGeom prst="rect">
            <a:avLst/>
          </a:prstGeom>
          <a:noFill/>
          <a:ln>
            <a:noFill/>
          </a:ln>
        </p:spPr>
      </p:pic>
      <p:pic>
        <p:nvPicPr>
          <p:cNvPr id="276" name="Google Shape;276;p30"/>
          <p:cNvPicPr preferRelativeResize="0"/>
          <p:nvPr/>
        </p:nvPicPr>
        <p:blipFill>
          <a:blip r:embed="rId6">
            <a:alphaModFix/>
          </a:blip>
          <a:stretch>
            <a:fillRect/>
          </a:stretch>
        </p:blipFill>
        <p:spPr>
          <a:xfrm>
            <a:off x="32375" y="3216106"/>
            <a:ext cx="2725250" cy="1892345"/>
          </a:xfrm>
          <a:prstGeom prst="rect">
            <a:avLst/>
          </a:prstGeom>
          <a:noFill/>
          <a:ln>
            <a:noFill/>
          </a:ln>
        </p:spPr>
      </p:pic>
      <p:sp>
        <p:nvSpPr>
          <p:cNvPr id="277" name="Google Shape;277;p30"/>
          <p:cNvSpPr/>
          <p:nvPr/>
        </p:nvSpPr>
        <p:spPr>
          <a:xfrm>
            <a:off x="2960100" y="2517250"/>
            <a:ext cx="745200" cy="7698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txBox="1"/>
          <p:nvPr/>
        </p:nvSpPr>
        <p:spPr>
          <a:xfrm>
            <a:off x="2874900" y="2740600"/>
            <a:ext cx="97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     89.6491%</a:t>
            </a:r>
            <a:endParaRPr sz="900">
              <a:latin typeface="Lato"/>
              <a:ea typeface="Lato"/>
              <a:cs typeface="Lato"/>
              <a:sym typeface="Lato"/>
            </a:endParaRPr>
          </a:p>
        </p:txBody>
      </p:sp>
      <p:sp>
        <p:nvSpPr>
          <p:cNvPr id="279" name="Google Shape;279;p30"/>
          <p:cNvSpPr/>
          <p:nvPr/>
        </p:nvSpPr>
        <p:spPr>
          <a:xfrm rot="2698550">
            <a:off x="3873848" y="2679863"/>
            <a:ext cx="502965" cy="416203"/>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1"/>
          <p:cNvPicPr preferRelativeResize="0"/>
          <p:nvPr/>
        </p:nvPicPr>
        <p:blipFill>
          <a:blip r:embed="rId3">
            <a:alphaModFix/>
          </a:blip>
          <a:stretch>
            <a:fillRect/>
          </a:stretch>
        </p:blipFill>
        <p:spPr>
          <a:xfrm>
            <a:off x="152400" y="838200"/>
            <a:ext cx="4410075" cy="2623300"/>
          </a:xfrm>
          <a:prstGeom prst="rect">
            <a:avLst/>
          </a:prstGeom>
          <a:noFill/>
          <a:ln>
            <a:noFill/>
          </a:ln>
        </p:spPr>
      </p:pic>
      <p:pic>
        <p:nvPicPr>
          <p:cNvPr id="285" name="Google Shape;285;p31"/>
          <p:cNvPicPr preferRelativeResize="0"/>
          <p:nvPr/>
        </p:nvPicPr>
        <p:blipFill>
          <a:blip r:embed="rId4">
            <a:alphaModFix/>
          </a:blip>
          <a:stretch>
            <a:fillRect/>
          </a:stretch>
        </p:blipFill>
        <p:spPr>
          <a:xfrm>
            <a:off x="4714875" y="838200"/>
            <a:ext cx="4276725" cy="2623304"/>
          </a:xfrm>
          <a:prstGeom prst="rect">
            <a:avLst/>
          </a:prstGeom>
          <a:noFill/>
          <a:ln>
            <a:noFill/>
          </a:ln>
        </p:spPr>
      </p:pic>
      <p:sp>
        <p:nvSpPr>
          <p:cNvPr id="286" name="Google Shape;286;p31"/>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RMSProp (Continued…)</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ADAPTIVE MOMENTUM ESTIMATION (ADAM)</a:t>
            </a:r>
            <a:endParaRPr b="1">
              <a:latin typeface="Lato"/>
              <a:ea typeface="Lato"/>
              <a:cs typeface="Lato"/>
              <a:sym typeface="Lato"/>
            </a:endParaRPr>
          </a:p>
        </p:txBody>
      </p:sp>
      <p:pic>
        <p:nvPicPr>
          <p:cNvPr id="292" name="Google Shape;292;p32"/>
          <p:cNvPicPr preferRelativeResize="0"/>
          <p:nvPr/>
        </p:nvPicPr>
        <p:blipFill>
          <a:blip r:embed="rId3">
            <a:alphaModFix/>
          </a:blip>
          <a:stretch>
            <a:fillRect/>
          </a:stretch>
        </p:blipFill>
        <p:spPr>
          <a:xfrm>
            <a:off x="-5575" y="856575"/>
            <a:ext cx="3063150" cy="2174825"/>
          </a:xfrm>
          <a:prstGeom prst="rect">
            <a:avLst/>
          </a:prstGeom>
          <a:noFill/>
          <a:ln>
            <a:noFill/>
          </a:ln>
        </p:spPr>
      </p:pic>
      <p:pic>
        <p:nvPicPr>
          <p:cNvPr id="293" name="Google Shape;293;p32"/>
          <p:cNvPicPr preferRelativeResize="0"/>
          <p:nvPr/>
        </p:nvPicPr>
        <p:blipFill>
          <a:blip r:embed="rId4">
            <a:alphaModFix/>
          </a:blip>
          <a:stretch>
            <a:fillRect/>
          </a:stretch>
        </p:blipFill>
        <p:spPr>
          <a:xfrm>
            <a:off x="3828400" y="856575"/>
            <a:ext cx="2866700" cy="2174825"/>
          </a:xfrm>
          <a:prstGeom prst="rect">
            <a:avLst/>
          </a:prstGeom>
          <a:noFill/>
          <a:ln>
            <a:noFill/>
          </a:ln>
        </p:spPr>
      </p:pic>
      <p:pic>
        <p:nvPicPr>
          <p:cNvPr id="294" name="Google Shape;294;p32"/>
          <p:cNvPicPr preferRelativeResize="0"/>
          <p:nvPr/>
        </p:nvPicPr>
        <p:blipFill>
          <a:blip r:embed="rId5">
            <a:alphaModFix/>
          </a:blip>
          <a:stretch>
            <a:fillRect/>
          </a:stretch>
        </p:blipFill>
        <p:spPr>
          <a:xfrm>
            <a:off x="3810000" y="3146675"/>
            <a:ext cx="2927650" cy="2003800"/>
          </a:xfrm>
          <a:prstGeom prst="rect">
            <a:avLst/>
          </a:prstGeom>
          <a:noFill/>
          <a:ln>
            <a:noFill/>
          </a:ln>
        </p:spPr>
      </p:pic>
      <p:pic>
        <p:nvPicPr>
          <p:cNvPr id="295" name="Google Shape;295;p32"/>
          <p:cNvPicPr preferRelativeResize="0"/>
          <p:nvPr/>
        </p:nvPicPr>
        <p:blipFill>
          <a:blip r:embed="rId6">
            <a:alphaModFix/>
          </a:blip>
          <a:stretch>
            <a:fillRect/>
          </a:stretch>
        </p:blipFill>
        <p:spPr>
          <a:xfrm>
            <a:off x="0" y="3146675"/>
            <a:ext cx="3063150" cy="1920625"/>
          </a:xfrm>
          <a:prstGeom prst="rect">
            <a:avLst/>
          </a:prstGeom>
          <a:noFill/>
          <a:ln>
            <a:noFill/>
          </a:ln>
        </p:spPr>
      </p:pic>
      <p:sp>
        <p:nvSpPr>
          <p:cNvPr id="296" name="Google Shape;296;p32"/>
          <p:cNvSpPr/>
          <p:nvPr/>
        </p:nvSpPr>
        <p:spPr>
          <a:xfrm>
            <a:off x="3162225" y="2571750"/>
            <a:ext cx="745200" cy="769800"/>
          </a:xfrm>
          <a:prstGeom prst="blockArc">
            <a:avLst>
              <a:gd fmla="val 15086928"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rot="-626751">
            <a:off x="3122385" y="3435958"/>
            <a:ext cx="425248" cy="578705"/>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txBox="1"/>
          <p:nvPr/>
        </p:nvSpPr>
        <p:spPr>
          <a:xfrm>
            <a:off x="3219900" y="2802750"/>
            <a:ext cx="74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89.7523%</a:t>
            </a:r>
            <a:endParaRPr sz="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3"/>
          <p:cNvPicPr preferRelativeResize="0"/>
          <p:nvPr/>
        </p:nvPicPr>
        <p:blipFill>
          <a:blip r:embed="rId3">
            <a:alphaModFix/>
          </a:blip>
          <a:stretch>
            <a:fillRect/>
          </a:stretch>
        </p:blipFill>
        <p:spPr>
          <a:xfrm>
            <a:off x="452075" y="1051450"/>
            <a:ext cx="3560400" cy="2263775"/>
          </a:xfrm>
          <a:prstGeom prst="rect">
            <a:avLst/>
          </a:prstGeom>
          <a:noFill/>
          <a:ln>
            <a:noFill/>
          </a:ln>
        </p:spPr>
      </p:pic>
      <p:pic>
        <p:nvPicPr>
          <p:cNvPr id="304" name="Google Shape;304;p33"/>
          <p:cNvPicPr preferRelativeResize="0"/>
          <p:nvPr/>
        </p:nvPicPr>
        <p:blipFill>
          <a:blip r:embed="rId4">
            <a:alphaModFix/>
          </a:blip>
          <a:stretch>
            <a:fillRect/>
          </a:stretch>
        </p:blipFill>
        <p:spPr>
          <a:xfrm>
            <a:off x="4710425" y="1051450"/>
            <a:ext cx="3499650" cy="2263775"/>
          </a:xfrm>
          <a:prstGeom prst="rect">
            <a:avLst/>
          </a:prstGeom>
          <a:noFill/>
          <a:ln>
            <a:noFill/>
          </a:ln>
        </p:spPr>
      </p:pic>
      <p:sp>
        <p:nvSpPr>
          <p:cNvPr id="305" name="Google Shape;305;p33"/>
          <p:cNvSpPr txBox="1"/>
          <p:nvPr/>
        </p:nvSpPr>
        <p:spPr>
          <a:xfrm>
            <a:off x="385075" y="236975"/>
            <a:ext cx="42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ADAM (Continued…)</a:t>
            </a:r>
            <a:endParaRPr b="1">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sz="3000"/>
          </a:p>
        </p:txBody>
      </p:sp>
      <p:sp>
        <p:nvSpPr>
          <p:cNvPr id="312" name="Google Shape;312;p34"/>
          <p:cNvSpPr txBox="1"/>
          <p:nvPr>
            <p:ph idx="1" type="subTitle"/>
          </p:nvPr>
        </p:nvSpPr>
        <p:spPr>
          <a:xfrm>
            <a:off x="724950" y="3313925"/>
            <a:ext cx="3068400" cy="138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ALGORITHM - AdaGrad</a:t>
            </a:r>
            <a:endParaRPr sz="1300"/>
          </a:p>
          <a:p>
            <a:pPr indent="0" lvl="0" marL="0" rtl="0" algn="l">
              <a:lnSpc>
                <a:spcPct val="115000"/>
              </a:lnSpc>
              <a:spcBef>
                <a:spcPts val="1000"/>
              </a:spcBef>
              <a:spcAft>
                <a:spcPts val="0"/>
              </a:spcAft>
              <a:buNone/>
            </a:pPr>
            <a:r>
              <a:rPr lang="en" sz="1300"/>
              <a:t>HYPER-PARAMETERS—</a:t>
            </a:r>
            <a:endParaRPr sz="1300"/>
          </a:p>
          <a:p>
            <a:pPr indent="0" lvl="0" marL="0" rtl="0" algn="l">
              <a:lnSpc>
                <a:spcPct val="115000"/>
              </a:lnSpc>
              <a:spcBef>
                <a:spcPts val="1000"/>
              </a:spcBef>
              <a:spcAft>
                <a:spcPts val="0"/>
              </a:spcAft>
              <a:buNone/>
            </a:pPr>
            <a:r>
              <a:rPr lang="en" sz="1300"/>
              <a:t>Learning rate = 1e-2</a:t>
            </a:r>
            <a:endParaRPr sz="1300"/>
          </a:p>
          <a:p>
            <a:pPr indent="0" lvl="0" marL="0" rtl="0" algn="l">
              <a:lnSpc>
                <a:spcPct val="115000"/>
              </a:lnSpc>
              <a:spcBef>
                <a:spcPts val="1000"/>
              </a:spcBef>
              <a:spcAft>
                <a:spcPts val="0"/>
              </a:spcAft>
              <a:buNone/>
            </a:pPr>
            <a:r>
              <a:rPr lang="en" sz="1300"/>
              <a:t>Batch size = 64</a:t>
            </a:r>
            <a:endParaRPr sz="1300"/>
          </a:p>
          <a:p>
            <a:pPr indent="0" lvl="0" marL="0" rtl="0" algn="l">
              <a:lnSpc>
                <a:spcPct val="115000"/>
              </a:lnSpc>
              <a:spcBef>
                <a:spcPts val="1000"/>
              </a:spcBef>
              <a:spcAft>
                <a:spcPts val="1000"/>
              </a:spcAft>
              <a:buNone/>
            </a:pPr>
            <a:r>
              <a:t/>
            </a:r>
            <a:endParaRPr sz="1300"/>
          </a:p>
        </p:txBody>
      </p:sp>
      <p:sp>
        <p:nvSpPr>
          <p:cNvPr id="313" name="Google Shape;313;p34"/>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89.9</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314" name="Google Shape;314;p34"/>
          <p:cNvSpPr/>
          <p:nvPr/>
        </p:nvSpPr>
        <p:spPr>
          <a:xfrm>
            <a:off x="5513395" y="1379567"/>
            <a:ext cx="2688900" cy="2688900"/>
          </a:xfrm>
          <a:prstGeom prst="blockArc">
            <a:avLst>
              <a:gd fmla="val 15247855"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Highest Accuracy achieved</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44" name="Google Shape;144;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goal is to see if a customer subscribes to a term deposit or not in a bank. </a:t>
            </a:r>
            <a:endParaRPr/>
          </a:p>
          <a:p>
            <a:pPr indent="0" lvl="0" marL="0" rtl="0" algn="l">
              <a:spcBef>
                <a:spcPts val="1600"/>
              </a:spcBef>
              <a:spcAft>
                <a:spcPts val="0"/>
              </a:spcAft>
              <a:buNone/>
            </a:pPr>
            <a:r>
              <a:rPr lang="en"/>
              <a:t>We are going to model the probability of a person subscribing to the term deposit by several explanatory variables like age, job type, personal and home loan status etc. which are both numerical and categorical in nature.</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rPr lang="en" sz="1400"/>
              <a:t>Source and snippet</a:t>
            </a:r>
            <a:endParaRPr sz="1400"/>
          </a:p>
          <a:p>
            <a:pPr indent="0" lvl="0" marL="0" rtl="0" algn="l">
              <a:spcBef>
                <a:spcPts val="0"/>
              </a:spcBef>
              <a:spcAft>
                <a:spcPts val="0"/>
              </a:spcAft>
              <a:buNone/>
            </a:pPr>
            <a:r>
              <a:t/>
            </a:r>
            <a:endParaRPr sz="3000"/>
          </a:p>
        </p:txBody>
      </p:sp>
      <p:sp>
        <p:nvSpPr>
          <p:cNvPr id="150" name="Google Shape;150;p19"/>
          <p:cNvSpPr txBox="1"/>
          <p:nvPr>
            <p:ph idx="2" type="body"/>
          </p:nvPr>
        </p:nvSpPr>
        <p:spPr>
          <a:xfrm>
            <a:off x="5098250" y="273525"/>
            <a:ext cx="3374400" cy="1299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500" u="sng">
                <a:highlight>
                  <a:schemeClr val="lt1"/>
                </a:highlight>
              </a:rPr>
              <a:t>SOURCE</a:t>
            </a:r>
            <a:endParaRPr b="1" sz="2500" u="sng">
              <a:highlight>
                <a:schemeClr val="lt1"/>
              </a:highlight>
            </a:endParaRPr>
          </a:p>
          <a:p>
            <a:pPr indent="0" lvl="0" marL="0" rtl="0" algn="l">
              <a:lnSpc>
                <a:spcPct val="115000"/>
              </a:lnSpc>
              <a:spcBef>
                <a:spcPts val="1000"/>
              </a:spcBef>
              <a:spcAft>
                <a:spcPts val="0"/>
              </a:spcAft>
              <a:buNone/>
            </a:pPr>
            <a:r>
              <a:rPr lang="en" sz="1050" u="sng">
                <a:solidFill>
                  <a:srgbClr val="296EAA"/>
                </a:solidFill>
                <a:highlight>
                  <a:srgbClr val="FFFFFF"/>
                </a:highlight>
                <a:latin typeface="Arial"/>
                <a:ea typeface="Arial"/>
                <a:cs typeface="Arial"/>
                <a:sym typeface="Arial"/>
                <a:hlinkClick r:id="rId3">
                  <a:extLst>
                    <a:ext uri="{A12FA001-AC4F-418D-AE19-62706E023703}">
                      <ahyp:hlinkClr val="tx"/>
                    </a:ext>
                  </a:extLst>
                </a:hlinkClick>
              </a:rPr>
              <a:t>https://www.kaggle.com/datasets/sonujha090/bank-marketing?select=bank-full.csv</a:t>
            </a:r>
            <a:endParaRPr b="1" u="sng">
              <a:highlight>
                <a:schemeClr val="lt1"/>
              </a:highlight>
            </a:endParaRPr>
          </a:p>
          <a:p>
            <a:pPr indent="0" lvl="0" marL="0" rtl="0" algn="l">
              <a:lnSpc>
                <a:spcPct val="115000"/>
              </a:lnSpc>
              <a:spcBef>
                <a:spcPts val="1000"/>
              </a:spcBef>
              <a:spcAft>
                <a:spcPts val="1600"/>
              </a:spcAft>
              <a:buNone/>
            </a:pPr>
            <a:r>
              <a:t/>
            </a:r>
            <a:endParaRPr sz="3000"/>
          </a:p>
        </p:txBody>
      </p:sp>
      <p:pic>
        <p:nvPicPr>
          <p:cNvPr id="151" name="Google Shape;151;p19"/>
          <p:cNvPicPr preferRelativeResize="0"/>
          <p:nvPr/>
        </p:nvPicPr>
        <p:blipFill>
          <a:blip r:embed="rId4">
            <a:alphaModFix/>
          </a:blip>
          <a:stretch>
            <a:fillRect/>
          </a:stretch>
        </p:blipFill>
        <p:spPr>
          <a:xfrm>
            <a:off x="4589775" y="1543600"/>
            <a:ext cx="4391351" cy="1508100"/>
          </a:xfrm>
          <a:prstGeom prst="rect">
            <a:avLst/>
          </a:prstGeom>
          <a:noFill/>
          <a:ln>
            <a:noFill/>
          </a:ln>
        </p:spPr>
      </p:pic>
      <p:pic>
        <p:nvPicPr>
          <p:cNvPr id="152" name="Google Shape;152;p19"/>
          <p:cNvPicPr preferRelativeResize="0"/>
          <p:nvPr/>
        </p:nvPicPr>
        <p:blipFill>
          <a:blip r:embed="rId5">
            <a:alphaModFix/>
          </a:blip>
          <a:stretch>
            <a:fillRect/>
          </a:stretch>
        </p:blipFill>
        <p:spPr>
          <a:xfrm>
            <a:off x="5590075" y="3312725"/>
            <a:ext cx="2390750" cy="165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AND LOSS FUNCTION</a:t>
            </a:r>
            <a:endParaRPr b="0" sz="3000"/>
          </a:p>
        </p:txBody>
      </p:sp>
      <p:sp>
        <p:nvSpPr>
          <p:cNvPr id="158" name="Google Shape;158;p20"/>
          <p:cNvSpPr txBox="1"/>
          <p:nvPr/>
        </p:nvSpPr>
        <p:spPr>
          <a:xfrm>
            <a:off x="5546175" y="736950"/>
            <a:ext cx="2765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 have 16 features and 45211 instances in our data. In the preprocessing phase we have discarded two features. We have chosen a simple Neural network (to avoid overfitting)  consisting 4 Linear layers and ReLU as our activation function, since the data dimension is not huge.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We have chosen binary cross-entropy loss to go with. The formula of the loss function is given by,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9" name="Google Shape;159;p20"/>
          <p:cNvPicPr preferRelativeResize="0"/>
          <p:nvPr/>
        </p:nvPicPr>
        <p:blipFill>
          <a:blip r:embed="rId3">
            <a:alphaModFix/>
          </a:blip>
          <a:stretch>
            <a:fillRect/>
          </a:stretch>
        </p:blipFill>
        <p:spPr>
          <a:xfrm>
            <a:off x="4904363" y="3963300"/>
            <a:ext cx="4049025" cy="58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WORKFLOW</a:t>
            </a:r>
            <a:endParaRPr/>
          </a:p>
        </p:txBody>
      </p:sp>
      <p:sp>
        <p:nvSpPr>
          <p:cNvPr id="165" name="Google Shape;165;p21"/>
          <p:cNvSpPr txBox="1"/>
          <p:nvPr/>
        </p:nvSpPr>
        <p:spPr>
          <a:xfrm>
            <a:off x="4892775" y="569800"/>
            <a:ext cx="1413300" cy="6156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Building Neural Network</a:t>
            </a:r>
            <a:endParaRPr>
              <a:latin typeface="Lato"/>
              <a:ea typeface="Lato"/>
              <a:cs typeface="Lato"/>
              <a:sym typeface="Lato"/>
            </a:endParaRPr>
          </a:p>
        </p:txBody>
      </p:sp>
      <p:sp>
        <p:nvSpPr>
          <p:cNvPr id="166" name="Google Shape;166;p21"/>
          <p:cNvSpPr/>
          <p:nvPr/>
        </p:nvSpPr>
        <p:spPr>
          <a:xfrm>
            <a:off x="6434925" y="759850"/>
            <a:ext cx="440700" cy="27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7012925" y="569800"/>
            <a:ext cx="1413300" cy="8313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Using vanilla Gradient Descent</a:t>
            </a:r>
            <a:endParaRPr>
              <a:latin typeface="Lato"/>
              <a:ea typeface="Lato"/>
              <a:cs typeface="Lato"/>
              <a:sym typeface="Lato"/>
            </a:endParaRPr>
          </a:p>
        </p:txBody>
      </p:sp>
      <p:sp>
        <p:nvSpPr>
          <p:cNvPr id="168" name="Google Shape;168;p21"/>
          <p:cNvSpPr/>
          <p:nvPr/>
        </p:nvSpPr>
        <p:spPr>
          <a:xfrm>
            <a:off x="7627875" y="1481000"/>
            <a:ext cx="265800" cy="37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7053700" y="1940700"/>
            <a:ext cx="1413300" cy="12621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Using SGD and its adaptive variants with different hyper parameters</a:t>
            </a:r>
            <a:endParaRPr>
              <a:latin typeface="Lato"/>
              <a:ea typeface="Lato"/>
              <a:cs typeface="Lato"/>
              <a:sym typeface="Lato"/>
            </a:endParaRPr>
          </a:p>
        </p:txBody>
      </p:sp>
      <p:sp>
        <p:nvSpPr>
          <p:cNvPr id="170" name="Google Shape;170;p21"/>
          <p:cNvSpPr/>
          <p:nvPr/>
        </p:nvSpPr>
        <p:spPr>
          <a:xfrm>
            <a:off x="6397125" y="2188600"/>
            <a:ext cx="478500" cy="319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nvSpPr>
        <p:spPr>
          <a:xfrm>
            <a:off x="4892775" y="1980925"/>
            <a:ext cx="1413300" cy="8313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Training our network using BCE Loss</a:t>
            </a:r>
            <a:endParaRPr>
              <a:latin typeface="Lato"/>
              <a:ea typeface="Lato"/>
              <a:cs typeface="Lato"/>
              <a:sym typeface="Lato"/>
            </a:endParaRPr>
          </a:p>
        </p:txBody>
      </p:sp>
      <p:sp>
        <p:nvSpPr>
          <p:cNvPr id="172" name="Google Shape;172;p21"/>
          <p:cNvSpPr/>
          <p:nvPr/>
        </p:nvSpPr>
        <p:spPr>
          <a:xfrm>
            <a:off x="5442525" y="3007963"/>
            <a:ext cx="313800" cy="455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4839575" y="3659100"/>
            <a:ext cx="1542300" cy="8313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Using the variance-reduction variants </a:t>
            </a:r>
            <a:endParaRPr>
              <a:latin typeface="Lato"/>
              <a:ea typeface="Lato"/>
              <a:cs typeface="Lato"/>
              <a:sym typeface="Lato"/>
            </a:endParaRPr>
          </a:p>
        </p:txBody>
      </p:sp>
      <p:sp>
        <p:nvSpPr>
          <p:cNvPr id="174" name="Google Shape;174;p21"/>
          <p:cNvSpPr/>
          <p:nvPr/>
        </p:nvSpPr>
        <p:spPr>
          <a:xfrm>
            <a:off x="6478750" y="3824550"/>
            <a:ext cx="478500" cy="31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nvSpPr>
        <p:spPr>
          <a:xfrm>
            <a:off x="7054125" y="3551400"/>
            <a:ext cx="1413300" cy="1046700"/>
          </a:xfrm>
          <a:prstGeom prst="rect">
            <a:avLst/>
          </a:prstGeom>
          <a:solidFill>
            <a:srgbClr val="178D7D">
              <a:alpha val="6808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Checking accuracy in each case and comparing</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0" y="687250"/>
            <a:ext cx="2958475" cy="2100500"/>
          </a:xfrm>
          <a:prstGeom prst="rect">
            <a:avLst/>
          </a:prstGeom>
          <a:noFill/>
          <a:ln>
            <a:noFill/>
          </a:ln>
        </p:spPr>
      </p:pic>
      <p:pic>
        <p:nvPicPr>
          <p:cNvPr id="181" name="Google Shape;181;p22"/>
          <p:cNvPicPr preferRelativeResize="0"/>
          <p:nvPr/>
        </p:nvPicPr>
        <p:blipFill>
          <a:blip r:embed="rId4">
            <a:alphaModFix/>
          </a:blip>
          <a:stretch>
            <a:fillRect/>
          </a:stretch>
        </p:blipFill>
        <p:spPr>
          <a:xfrm>
            <a:off x="3763525" y="687250"/>
            <a:ext cx="2919225" cy="2100500"/>
          </a:xfrm>
          <a:prstGeom prst="rect">
            <a:avLst/>
          </a:prstGeom>
          <a:noFill/>
          <a:ln>
            <a:noFill/>
          </a:ln>
        </p:spPr>
      </p:pic>
      <p:sp>
        <p:nvSpPr>
          <p:cNvPr id="182" name="Google Shape;182;p22"/>
          <p:cNvSpPr txBox="1"/>
          <p:nvPr/>
        </p:nvSpPr>
        <p:spPr>
          <a:xfrm>
            <a:off x="385075" y="236975"/>
            <a:ext cx="28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GRADIENT DESCENT</a:t>
            </a:r>
            <a:endParaRPr b="1">
              <a:latin typeface="Lato"/>
              <a:ea typeface="Lato"/>
              <a:cs typeface="Lato"/>
              <a:sym typeface="Lato"/>
            </a:endParaRPr>
          </a:p>
        </p:txBody>
      </p:sp>
      <p:sp>
        <p:nvSpPr>
          <p:cNvPr id="183" name="Google Shape;183;p22"/>
          <p:cNvSpPr/>
          <p:nvPr/>
        </p:nvSpPr>
        <p:spPr>
          <a:xfrm>
            <a:off x="3053200" y="2571750"/>
            <a:ext cx="745200" cy="7698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2"/>
          <p:cNvPicPr preferRelativeResize="0"/>
          <p:nvPr/>
        </p:nvPicPr>
        <p:blipFill>
          <a:blip r:embed="rId5">
            <a:alphaModFix/>
          </a:blip>
          <a:stretch>
            <a:fillRect/>
          </a:stretch>
        </p:blipFill>
        <p:spPr>
          <a:xfrm>
            <a:off x="3724275" y="3178563"/>
            <a:ext cx="2958475" cy="1953350"/>
          </a:xfrm>
          <a:prstGeom prst="rect">
            <a:avLst/>
          </a:prstGeom>
          <a:noFill/>
          <a:ln>
            <a:noFill/>
          </a:ln>
        </p:spPr>
      </p:pic>
      <p:pic>
        <p:nvPicPr>
          <p:cNvPr id="185" name="Google Shape;185;p22"/>
          <p:cNvPicPr preferRelativeResize="0"/>
          <p:nvPr/>
        </p:nvPicPr>
        <p:blipFill>
          <a:blip r:embed="rId6">
            <a:alphaModFix/>
          </a:blip>
          <a:stretch>
            <a:fillRect/>
          </a:stretch>
        </p:blipFill>
        <p:spPr>
          <a:xfrm>
            <a:off x="19625" y="3166975"/>
            <a:ext cx="2919225" cy="1976525"/>
          </a:xfrm>
          <a:prstGeom prst="rect">
            <a:avLst/>
          </a:prstGeom>
          <a:noFill/>
          <a:ln>
            <a:noFill/>
          </a:ln>
        </p:spPr>
      </p:pic>
      <p:sp>
        <p:nvSpPr>
          <p:cNvPr id="186" name="Google Shape;186;p22"/>
          <p:cNvSpPr txBox="1"/>
          <p:nvPr/>
        </p:nvSpPr>
        <p:spPr>
          <a:xfrm>
            <a:off x="6834275" y="1696600"/>
            <a:ext cx="21396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In Gradient descent we work with the whole batch of training sample. We propagate towards negative gradient calculated from the whole. When we used learning rate 1*10^-2 and 500 epochs, it seems the algorithm has reached the minima and achieves maximum accuracy, as opposed to the other cases it still shows a diminishing trend. </a:t>
            </a:r>
            <a:endParaRPr sz="900">
              <a:latin typeface="Lato"/>
              <a:ea typeface="Lato"/>
              <a:cs typeface="Lato"/>
              <a:sym typeface="Lato"/>
            </a:endParaRPr>
          </a:p>
        </p:txBody>
      </p:sp>
      <p:sp>
        <p:nvSpPr>
          <p:cNvPr id="187" name="Google Shape;187;p22"/>
          <p:cNvSpPr txBox="1"/>
          <p:nvPr/>
        </p:nvSpPr>
        <p:spPr>
          <a:xfrm>
            <a:off x="3094525" y="2798838"/>
            <a:ext cx="7452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a:highlight>
                  <a:srgbClr val="FFFFFF"/>
                </a:highlight>
              </a:rPr>
              <a:t> 87.7027 %</a:t>
            </a:r>
            <a:endParaRPr>
              <a:latin typeface="Lato"/>
              <a:ea typeface="Lato"/>
              <a:cs typeface="Lato"/>
              <a:sym typeface="Lato"/>
            </a:endParaRPr>
          </a:p>
        </p:txBody>
      </p:sp>
      <p:sp>
        <p:nvSpPr>
          <p:cNvPr id="188" name="Google Shape;188;p22"/>
          <p:cNvSpPr/>
          <p:nvPr/>
        </p:nvSpPr>
        <p:spPr>
          <a:xfrm>
            <a:off x="3053200" y="3442950"/>
            <a:ext cx="497100" cy="550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nvSpPr>
        <p:spPr>
          <a:xfrm>
            <a:off x="385075" y="236975"/>
            <a:ext cx="31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GRADIENT DESCENT (continued…)</a:t>
            </a:r>
            <a:endParaRPr b="1">
              <a:latin typeface="Lato"/>
              <a:ea typeface="Lato"/>
              <a:cs typeface="Lato"/>
              <a:sym typeface="Lato"/>
            </a:endParaRPr>
          </a:p>
        </p:txBody>
      </p:sp>
      <p:pic>
        <p:nvPicPr>
          <p:cNvPr id="194" name="Google Shape;194;p23"/>
          <p:cNvPicPr preferRelativeResize="0"/>
          <p:nvPr/>
        </p:nvPicPr>
        <p:blipFill>
          <a:blip r:embed="rId3">
            <a:alphaModFix/>
          </a:blip>
          <a:stretch>
            <a:fillRect/>
          </a:stretch>
        </p:blipFill>
        <p:spPr>
          <a:xfrm>
            <a:off x="256950" y="892075"/>
            <a:ext cx="4172650" cy="2190000"/>
          </a:xfrm>
          <a:prstGeom prst="rect">
            <a:avLst/>
          </a:prstGeom>
          <a:noFill/>
          <a:ln>
            <a:noFill/>
          </a:ln>
        </p:spPr>
      </p:pic>
      <p:pic>
        <p:nvPicPr>
          <p:cNvPr id="195" name="Google Shape;195;p23"/>
          <p:cNvPicPr preferRelativeResize="0"/>
          <p:nvPr/>
        </p:nvPicPr>
        <p:blipFill>
          <a:blip r:embed="rId4">
            <a:alphaModFix/>
          </a:blip>
          <a:stretch>
            <a:fillRect/>
          </a:stretch>
        </p:blipFill>
        <p:spPr>
          <a:xfrm>
            <a:off x="5055950" y="873016"/>
            <a:ext cx="3106800" cy="2228109"/>
          </a:xfrm>
          <a:prstGeom prst="rect">
            <a:avLst/>
          </a:prstGeom>
          <a:noFill/>
          <a:ln>
            <a:noFill/>
          </a:ln>
        </p:spPr>
      </p:pic>
      <p:sp>
        <p:nvSpPr>
          <p:cNvPr id="196" name="Google Shape;196;p23"/>
          <p:cNvSpPr txBox="1"/>
          <p:nvPr/>
        </p:nvSpPr>
        <p:spPr>
          <a:xfrm>
            <a:off x="662100" y="3254750"/>
            <a:ext cx="3728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Above, we show how the direction of the gradient corresponding to the last layer of the neural network changes with epochs. As expected the cosine value of the angle between gradients is very close to one or equal to  one, that is the algorithm chooses perpendicular path in each epoch in the search space to find the minima.   </a:t>
            </a:r>
            <a:endParaRPr sz="1200">
              <a:latin typeface="Lato"/>
              <a:ea typeface="Lato"/>
              <a:cs typeface="Lato"/>
              <a:sym typeface="Lato"/>
            </a:endParaRPr>
          </a:p>
        </p:txBody>
      </p:sp>
      <p:sp>
        <p:nvSpPr>
          <p:cNvPr id="197" name="Google Shape;197;p23"/>
          <p:cNvSpPr txBox="1"/>
          <p:nvPr/>
        </p:nvSpPr>
        <p:spPr>
          <a:xfrm>
            <a:off x="5352575" y="3254750"/>
            <a:ext cx="287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The above histogram shows the distribution of the norm of the gradients in the last linear layer. It shows maximum density at zero and the curve diminishes or vanishes after zero.</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nvSpPr>
        <p:spPr>
          <a:xfrm>
            <a:off x="385075" y="236975"/>
            <a:ext cx="31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STOCHASTIC </a:t>
            </a:r>
            <a:r>
              <a:rPr b="1" lang="en">
                <a:latin typeface="Lato"/>
                <a:ea typeface="Lato"/>
                <a:cs typeface="Lato"/>
                <a:sym typeface="Lato"/>
              </a:rPr>
              <a:t>GRADIENT DESCENT</a:t>
            </a:r>
            <a:endParaRPr b="1">
              <a:latin typeface="Lato"/>
              <a:ea typeface="Lato"/>
              <a:cs typeface="Lato"/>
              <a:sym typeface="Lato"/>
            </a:endParaRPr>
          </a:p>
        </p:txBody>
      </p:sp>
      <p:pic>
        <p:nvPicPr>
          <p:cNvPr id="203" name="Google Shape;203;p24"/>
          <p:cNvPicPr preferRelativeResize="0"/>
          <p:nvPr/>
        </p:nvPicPr>
        <p:blipFill>
          <a:blip r:embed="rId3">
            <a:alphaModFix/>
          </a:blip>
          <a:stretch>
            <a:fillRect/>
          </a:stretch>
        </p:blipFill>
        <p:spPr>
          <a:xfrm>
            <a:off x="145450" y="759902"/>
            <a:ext cx="3037075" cy="2156323"/>
          </a:xfrm>
          <a:prstGeom prst="rect">
            <a:avLst/>
          </a:prstGeom>
          <a:noFill/>
          <a:ln>
            <a:noFill/>
          </a:ln>
        </p:spPr>
      </p:pic>
      <p:pic>
        <p:nvPicPr>
          <p:cNvPr id="204" name="Google Shape;204;p24"/>
          <p:cNvPicPr preferRelativeResize="0"/>
          <p:nvPr/>
        </p:nvPicPr>
        <p:blipFill>
          <a:blip r:embed="rId4">
            <a:alphaModFix/>
          </a:blip>
          <a:stretch>
            <a:fillRect/>
          </a:stretch>
        </p:blipFill>
        <p:spPr>
          <a:xfrm>
            <a:off x="3559750" y="759900"/>
            <a:ext cx="2949267" cy="2156325"/>
          </a:xfrm>
          <a:prstGeom prst="rect">
            <a:avLst/>
          </a:prstGeom>
          <a:noFill/>
          <a:ln>
            <a:noFill/>
          </a:ln>
        </p:spPr>
      </p:pic>
      <p:sp>
        <p:nvSpPr>
          <p:cNvPr id="205" name="Google Shape;205;p24"/>
          <p:cNvSpPr/>
          <p:nvPr/>
        </p:nvSpPr>
        <p:spPr>
          <a:xfrm>
            <a:off x="3265975" y="2732050"/>
            <a:ext cx="745200" cy="7698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nvSpPr>
        <p:spPr>
          <a:xfrm>
            <a:off x="3335425" y="2970700"/>
            <a:ext cx="606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88.3663 %</a:t>
            </a:r>
            <a:endParaRPr sz="700">
              <a:latin typeface="Lato"/>
              <a:ea typeface="Lato"/>
              <a:cs typeface="Lato"/>
              <a:sym typeface="Lato"/>
            </a:endParaRPr>
          </a:p>
        </p:txBody>
      </p:sp>
      <p:sp>
        <p:nvSpPr>
          <p:cNvPr id="207" name="Google Shape;207;p24"/>
          <p:cNvSpPr txBox="1"/>
          <p:nvPr/>
        </p:nvSpPr>
        <p:spPr>
          <a:xfrm>
            <a:off x="6802250" y="933925"/>
            <a:ext cx="2286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In SGD the gradient is calculated by selecting an observation from the training set randomly, so the the approximated gradient may be different from the actual gradient calculated using the whole training set. That is why the loss progression fluctuates continuously.</a:t>
            </a:r>
            <a:endParaRPr sz="1100">
              <a:latin typeface="Lato"/>
              <a:ea typeface="Lato"/>
              <a:cs typeface="Lato"/>
              <a:sym typeface="Lato"/>
            </a:endParaRPr>
          </a:p>
        </p:txBody>
      </p:sp>
      <p:sp>
        <p:nvSpPr>
          <p:cNvPr id="208" name="Google Shape;208;p24"/>
          <p:cNvSpPr/>
          <p:nvPr/>
        </p:nvSpPr>
        <p:spPr>
          <a:xfrm rot="-1694569">
            <a:off x="2554469" y="2934981"/>
            <a:ext cx="522391" cy="363743"/>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4"/>
          <p:cNvPicPr preferRelativeResize="0"/>
          <p:nvPr/>
        </p:nvPicPr>
        <p:blipFill>
          <a:blip r:embed="rId5">
            <a:alphaModFix/>
          </a:blip>
          <a:stretch>
            <a:fillRect/>
          </a:stretch>
        </p:blipFill>
        <p:spPr>
          <a:xfrm>
            <a:off x="270875" y="3393175"/>
            <a:ext cx="2735512" cy="1708500"/>
          </a:xfrm>
          <a:prstGeom prst="rect">
            <a:avLst/>
          </a:prstGeom>
          <a:noFill/>
          <a:ln>
            <a:noFill/>
          </a:ln>
        </p:spPr>
      </p:pic>
      <p:pic>
        <p:nvPicPr>
          <p:cNvPr id="210" name="Google Shape;210;p24"/>
          <p:cNvPicPr preferRelativeResize="0"/>
          <p:nvPr/>
        </p:nvPicPr>
        <p:blipFill>
          <a:blip r:embed="rId6">
            <a:alphaModFix/>
          </a:blip>
          <a:stretch>
            <a:fillRect/>
          </a:stretch>
        </p:blipFill>
        <p:spPr>
          <a:xfrm>
            <a:off x="3941725" y="3393175"/>
            <a:ext cx="2543700" cy="1708500"/>
          </a:xfrm>
          <a:prstGeom prst="rect">
            <a:avLst/>
          </a:prstGeom>
          <a:noFill/>
          <a:ln>
            <a:noFill/>
          </a:ln>
        </p:spPr>
      </p:pic>
      <p:sp>
        <p:nvSpPr>
          <p:cNvPr id="211" name="Google Shape;211;p24"/>
          <p:cNvSpPr txBox="1"/>
          <p:nvPr/>
        </p:nvSpPr>
        <p:spPr>
          <a:xfrm>
            <a:off x="6802250" y="3463875"/>
            <a:ext cx="2286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As we can see for SGD the gradient direction in each epoch is not perpendicular to the previous and changing direction completely sometimes, also from the histogram it is clear that the estimated gradient is not unbiased estimator of the actual gradient.</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nvSpPr>
        <p:spPr>
          <a:xfrm>
            <a:off x="385075" y="236975"/>
            <a:ext cx="31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SGD WITH MINI-BATCHING</a:t>
            </a:r>
            <a:endParaRPr b="1">
              <a:latin typeface="Lato"/>
              <a:ea typeface="Lato"/>
              <a:cs typeface="Lato"/>
              <a:sym typeface="Lato"/>
            </a:endParaRPr>
          </a:p>
        </p:txBody>
      </p:sp>
      <p:pic>
        <p:nvPicPr>
          <p:cNvPr id="217" name="Google Shape;217;p25"/>
          <p:cNvPicPr preferRelativeResize="0"/>
          <p:nvPr/>
        </p:nvPicPr>
        <p:blipFill>
          <a:blip r:embed="rId3">
            <a:alphaModFix/>
          </a:blip>
          <a:stretch>
            <a:fillRect/>
          </a:stretch>
        </p:blipFill>
        <p:spPr>
          <a:xfrm>
            <a:off x="0" y="736275"/>
            <a:ext cx="3262650" cy="2110700"/>
          </a:xfrm>
          <a:prstGeom prst="rect">
            <a:avLst/>
          </a:prstGeom>
          <a:noFill/>
          <a:ln>
            <a:noFill/>
          </a:ln>
        </p:spPr>
      </p:pic>
      <p:pic>
        <p:nvPicPr>
          <p:cNvPr id="218" name="Google Shape;218;p25"/>
          <p:cNvPicPr preferRelativeResize="0"/>
          <p:nvPr/>
        </p:nvPicPr>
        <p:blipFill>
          <a:blip r:embed="rId4">
            <a:alphaModFix/>
          </a:blip>
          <a:stretch>
            <a:fillRect/>
          </a:stretch>
        </p:blipFill>
        <p:spPr>
          <a:xfrm>
            <a:off x="3748125" y="736275"/>
            <a:ext cx="3127500" cy="2110700"/>
          </a:xfrm>
          <a:prstGeom prst="rect">
            <a:avLst/>
          </a:prstGeom>
          <a:noFill/>
          <a:ln>
            <a:noFill/>
          </a:ln>
        </p:spPr>
      </p:pic>
      <p:pic>
        <p:nvPicPr>
          <p:cNvPr id="219" name="Google Shape;219;p25"/>
          <p:cNvPicPr preferRelativeResize="0"/>
          <p:nvPr/>
        </p:nvPicPr>
        <p:blipFill>
          <a:blip r:embed="rId5">
            <a:alphaModFix/>
          </a:blip>
          <a:stretch>
            <a:fillRect/>
          </a:stretch>
        </p:blipFill>
        <p:spPr>
          <a:xfrm>
            <a:off x="38050" y="3119800"/>
            <a:ext cx="3211125" cy="2051706"/>
          </a:xfrm>
          <a:prstGeom prst="rect">
            <a:avLst/>
          </a:prstGeom>
          <a:noFill/>
          <a:ln>
            <a:noFill/>
          </a:ln>
        </p:spPr>
      </p:pic>
      <p:pic>
        <p:nvPicPr>
          <p:cNvPr id="220" name="Google Shape;220;p25"/>
          <p:cNvPicPr preferRelativeResize="0"/>
          <p:nvPr/>
        </p:nvPicPr>
        <p:blipFill>
          <a:blip r:embed="rId6">
            <a:alphaModFix/>
          </a:blip>
          <a:stretch>
            <a:fillRect/>
          </a:stretch>
        </p:blipFill>
        <p:spPr>
          <a:xfrm>
            <a:off x="3748125" y="3119800"/>
            <a:ext cx="3127500" cy="2056039"/>
          </a:xfrm>
          <a:prstGeom prst="rect">
            <a:avLst/>
          </a:prstGeom>
          <a:noFill/>
          <a:ln>
            <a:noFill/>
          </a:ln>
        </p:spPr>
      </p:pic>
      <p:sp>
        <p:nvSpPr>
          <p:cNvPr id="221" name="Google Shape;221;p25"/>
          <p:cNvSpPr txBox="1"/>
          <p:nvPr/>
        </p:nvSpPr>
        <p:spPr>
          <a:xfrm>
            <a:off x="6799425" y="1240600"/>
            <a:ext cx="2307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In SGD with mini-batching instead of an single observation, we take a batch of a random sample of fixed size to calculate the gradient. Statistically we know that a batch of sample gives us a better estimate of a parameter than a single observation. In the diagrams it is clear that if we increase the batch size, the loss progression is way more smoother. Also, both the batch sizes give us smoother loss progression than vanilla SGD</a:t>
            </a:r>
            <a:endParaRPr sz="1200">
              <a:latin typeface="Lato"/>
              <a:ea typeface="Lato"/>
              <a:cs typeface="Lato"/>
              <a:sym typeface="Lato"/>
            </a:endParaRPr>
          </a:p>
        </p:txBody>
      </p:sp>
      <p:sp>
        <p:nvSpPr>
          <p:cNvPr id="222" name="Google Shape;222;p25"/>
          <p:cNvSpPr/>
          <p:nvPr/>
        </p:nvSpPr>
        <p:spPr>
          <a:xfrm>
            <a:off x="3262650" y="2571750"/>
            <a:ext cx="609000" cy="581700"/>
          </a:xfrm>
          <a:prstGeom prst="blockArc">
            <a:avLst>
              <a:gd fmla="val 15438391"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rot="2006324">
            <a:off x="3262643" y="1860841"/>
            <a:ext cx="474190" cy="581524"/>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txBox="1"/>
          <p:nvPr/>
        </p:nvSpPr>
        <p:spPr>
          <a:xfrm>
            <a:off x="3262650" y="2716350"/>
            <a:ext cx="60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89.2657 %</a:t>
            </a:r>
            <a:endParaRPr sz="7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